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0" r:id="rId1"/>
  </p:sldMasterIdLst>
  <p:sldIdLst>
    <p:sldId id="256" r:id="rId2"/>
    <p:sldId id="264" r:id="rId3"/>
    <p:sldId id="265" r:id="rId4"/>
    <p:sldId id="258" r:id="rId5"/>
    <p:sldId id="267" r:id="rId6"/>
    <p:sldId id="259" r:id="rId7"/>
    <p:sldId id="263" r:id="rId8"/>
    <p:sldId id="262" r:id="rId9"/>
    <p:sldId id="266" r:id="rId10"/>
    <p:sldId id="269" r:id="rId11"/>
    <p:sldId id="291" r:id="rId12"/>
    <p:sldId id="283" r:id="rId13"/>
    <p:sldId id="284" r:id="rId14"/>
    <p:sldId id="270" r:id="rId15"/>
    <p:sldId id="285" r:id="rId16"/>
    <p:sldId id="271" r:id="rId17"/>
    <p:sldId id="287" r:id="rId18"/>
    <p:sldId id="286" r:id="rId19"/>
    <p:sldId id="273" r:id="rId20"/>
    <p:sldId id="289" r:id="rId21"/>
    <p:sldId id="290" r:id="rId22"/>
    <p:sldId id="275" r:id="rId23"/>
    <p:sldId id="276" r:id="rId24"/>
    <p:sldId id="288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C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04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841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259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14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189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743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548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18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421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170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501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3725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30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394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673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558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2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2611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539647"/>
            <a:ext cx="11037045" cy="2053652"/>
          </a:xfrm>
        </p:spPr>
        <p:txBody>
          <a:bodyPr/>
          <a:lstStyle/>
          <a:p>
            <a:r>
              <a:rPr lang="en-IN" dirty="0" smtClean="0"/>
              <a:t>Theories of Intelligence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923081"/>
            <a:ext cx="10552136" cy="3546991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EDNH 201 Psychological Foundation </a:t>
            </a:r>
            <a:endParaRPr lang="en-IN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</a:t>
            </a:r>
          </a:p>
          <a:p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Monikha Saikia</a:t>
            </a:r>
          </a:p>
          <a:p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</a:p>
          <a:p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education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854" y="2493819"/>
            <a:ext cx="4558145" cy="430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24919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Monarchie Theory of Intelligence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177637"/>
            <a:ext cx="11014995" cy="4863726"/>
          </a:xfrm>
        </p:spPr>
        <p:txBody>
          <a:bodyPr>
            <a:normAutofit/>
          </a:bodyPr>
          <a:lstStyle/>
          <a:p>
            <a:pPr algn="just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theory was put forward by Johnson and Stern 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them, intelligence is a single unit or capacity to solve all types of problems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Intelligence consists of one factor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 holds that intelligence consist of one factor; simply a fund of intellectual competency, which is universal for all the activities of the individual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842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Cont…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88473"/>
            <a:ext cx="11000004" cy="4752889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this theory, if one has a ‘fund’ of intelligence he can utilize it to any area of his life. But in our practical life we see contrary to this.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some draw backs such as some situation it does not suit well.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child may have good intelligence of Math but may be poor in Civics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genius mathematics professor may be absent minded or socially ill-adjusted.</a:t>
            </a:r>
          </a:p>
          <a:p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50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789709"/>
          </a:xfrm>
        </p:spPr>
        <p:txBody>
          <a:bodyPr/>
          <a:lstStyle/>
          <a:p>
            <a:r>
              <a:rPr lang="en-IN" dirty="0"/>
              <a:t>Spearman’s Two-Factor Theory: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94510"/>
            <a:ext cx="10350884" cy="5514108"/>
          </a:xfrm>
        </p:spPr>
        <p:txBody>
          <a:bodyPr>
            <a:noAutofit/>
          </a:bodyPr>
          <a:lstStyle/>
          <a:p>
            <a:pPr algn="just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in 1904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an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English psychologist, Charles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Spearman.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him intellectual abilities are comprised of two factors, namely;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ability known as </a:t>
            </a:r>
            <a:r>
              <a:rPr lang="en-IN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G-factor 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Abilities known as </a:t>
            </a:r>
            <a:r>
              <a:rPr lang="en-IN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S-factors. </a:t>
            </a:r>
            <a:endParaRPr lang="en-IN" sz="32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intelligence of the individual is the sum total of the G-factor and the S-factors. The performance of a particular task depends on the ‘G’ factor or general ability and the particular ‘S’ factor or specific ability.</a:t>
            </a:r>
          </a:p>
        </p:txBody>
      </p:sp>
    </p:spTree>
    <p:extLst>
      <p:ext uri="{BB962C8B-B14F-4D97-AF65-F5344CB8AC3E}">
        <p14:creationId xmlns:p14="http://schemas.microsoft.com/office/powerpoint/2010/main" val="368888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94872"/>
            <a:ext cx="10445369" cy="64008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endParaRPr lang="en-IN" b="1" dirty="0" smtClean="0"/>
          </a:p>
          <a:p>
            <a:pPr marL="0" indent="0" algn="ctr">
              <a:buNone/>
            </a:pPr>
            <a:endParaRPr lang="en-IN" dirty="0" smtClean="0"/>
          </a:p>
          <a:p>
            <a:pPr marL="0" indent="0" algn="ctr">
              <a:buNone/>
            </a:pPr>
            <a:endParaRPr lang="en-IN" dirty="0"/>
          </a:p>
          <a:p>
            <a:pPr marL="0" indent="0" algn="ctr">
              <a:buNone/>
            </a:pPr>
            <a:endParaRPr lang="en-IN" dirty="0" smtClean="0"/>
          </a:p>
          <a:p>
            <a:pPr marL="0" indent="0" algn="ctr">
              <a:buNone/>
            </a:pPr>
            <a:endParaRPr lang="en-IN" dirty="0" smtClean="0"/>
          </a:p>
          <a:p>
            <a:pPr marL="0" indent="0" algn="ctr">
              <a:buNone/>
            </a:pPr>
            <a:endParaRPr lang="en-IN" dirty="0" smtClean="0"/>
          </a:p>
          <a:p>
            <a:pPr marL="0" indent="0" algn="ctr">
              <a:buNone/>
            </a:pPr>
            <a:r>
              <a:rPr lang="en-IN" sz="2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lang="en-IN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Spearman’s Two-Factor Theory </a:t>
            </a:r>
          </a:p>
        </p:txBody>
      </p:sp>
      <p:sp>
        <p:nvSpPr>
          <p:cNvPr id="2" name="Oval 1"/>
          <p:cNvSpPr/>
          <p:nvPr/>
        </p:nvSpPr>
        <p:spPr>
          <a:xfrm>
            <a:off x="2299855" y="1039091"/>
            <a:ext cx="5846618" cy="4059382"/>
          </a:xfrm>
          <a:prstGeom prst="ellipse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Oval 3"/>
          <p:cNvSpPr/>
          <p:nvPr/>
        </p:nvSpPr>
        <p:spPr>
          <a:xfrm>
            <a:off x="4364182" y="304801"/>
            <a:ext cx="2189018" cy="1343890"/>
          </a:xfrm>
          <a:prstGeom prst="ellipse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/>
          <p:cNvSpPr/>
          <p:nvPr/>
        </p:nvSpPr>
        <p:spPr>
          <a:xfrm>
            <a:off x="6941125" y="2479964"/>
            <a:ext cx="2438403" cy="1330036"/>
          </a:xfrm>
          <a:prstGeom prst="ellipse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246909" y="2327564"/>
            <a:ext cx="2322253" cy="1357745"/>
          </a:xfrm>
          <a:prstGeom prst="ellipse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4253347" y="4347148"/>
            <a:ext cx="2299854" cy="1387147"/>
          </a:xfrm>
          <a:prstGeom prst="ellipse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4696691" y="2479964"/>
            <a:ext cx="1482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1165" y="506082"/>
            <a:ext cx="1717962" cy="954107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Vocabulary </a:t>
            </a:r>
            <a:r>
              <a:rPr lang="en-IN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S1</a:t>
            </a:r>
            <a:endParaRPr lang="en-IN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41126" y="2660074"/>
            <a:ext cx="2223655" cy="1200329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Comprehension</a:t>
            </a:r>
          </a:p>
          <a:p>
            <a:pPr algn="ctr"/>
            <a:r>
              <a:rPr lang="en-IN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endParaRPr lang="en-IN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1165" y="4753966"/>
            <a:ext cx="2092035" cy="954107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Computation</a:t>
            </a:r>
            <a:endParaRPr lang="en-IN" sz="2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en-IN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61658" y="2514040"/>
            <a:ext cx="183145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Arithmetic Reasoning </a:t>
            </a:r>
            <a:r>
              <a:rPr lang="en-IN" sz="36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S4</a:t>
            </a:r>
            <a:endParaRPr lang="en-IN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40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1343891"/>
          </a:xfrm>
        </p:spPr>
        <p:txBody>
          <a:bodyPr>
            <a:normAutofit fontScale="90000"/>
          </a:bodyPr>
          <a:lstStyle/>
          <a:p>
            <a:r>
              <a:rPr lang="en-IN" dirty="0"/>
              <a:t>Characteristics of ‘G’ </a:t>
            </a:r>
            <a:r>
              <a:rPr lang="en-IN" dirty="0" smtClean="0"/>
              <a:t>Factor </a:t>
            </a:r>
            <a:br>
              <a:rPr lang="en-IN" dirty="0" smtClean="0"/>
            </a:br>
            <a:r>
              <a:rPr lang="en-IN" dirty="0" smtClean="0"/>
              <a:t>( General mental ability)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870363"/>
            <a:ext cx="9658157" cy="4170999"/>
          </a:xfrm>
        </p:spPr>
        <p:txBody>
          <a:bodyPr>
            <a:normAutofit/>
          </a:bodyPr>
          <a:lstStyle/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universal inborn ability.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general mental energy.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amount of ‘g’ differs from individual to individual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It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used in every activity of life.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Greater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‘g’ in an individual, greater is his success in life. </a:t>
            </a:r>
          </a:p>
        </p:txBody>
      </p:sp>
    </p:spTree>
    <p:extLst>
      <p:ext uri="{BB962C8B-B14F-4D97-AF65-F5344CB8AC3E}">
        <p14:creationId xmlns:p14="http://schemas.microsoft.com/office/powerpoint/2010/main" val="137842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‘S’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 ( Special mental ability)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050473"/>
            <a:ext cx="9755139" cy="3990889"/>
          </a:xfrm>
        </p:spPr>
        <p:txBody>
          <a:bodyPr>
            <a:normAutofit/>
          </a:bodyPr>
          <a:lstStyle/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learned and acquired in the environment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varies from activity to activity in the same individual.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 in the amount of ‘S’ ability</a:t>
            </a:r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94490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Educational Implications and relevance of Spearman’s Two –Factor Theory: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289213" cy="4195481"/>
          </a:xfrm>
        </p:spPr>
        <p:txBody>
          <a:bodyPr>
            <a:noAutofit/>
          </a:bodyPr>
          <a:lstStyle/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theory gives a better insight to the teacher about the nature of intelligence.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general ability differs from individual to individual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specific abilities also differ from individual to individual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‘S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factor varies in degrees. Therefore, it can be modified by learning or habitual training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85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Cont..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246909"/>
            <a:ext cx="11074955" cy="4794454"/>
          </a:xfrm>
        </p:spPr>
        <p:txBody>
          <a:bodyPr>
            <a:noAutofit/>
          </a:bodyPr>
          <a:lstStyle/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requires different amounts of ‘G’ and ‘S’ factors for achieving success in different Subjects.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require a high quality of ‘G’ factor for our success in life. 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Both ‘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G’ and ‘S’ have a high correlation. 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theory could be used to guide, construction of a set of ability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test.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94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Thurstone's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Factor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413164"/>
            <a:ext cx="10797743" cy="4835235"/>
          </a:xfrm>
        </p:spPr>
        <p:txBody>
          <a:bodyPr>
            <a:noAutofit/>
          </a:bodyPr>
          <a:lstStyle/>
          <a:p>
            <a:pPr algn="just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psychologist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psychologist,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Louis Leon Thurstone.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this theory, Intelligence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cluster of abilities.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Thurstone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says intelligence is not determined primarily by simple, general factor but a variable number of similarity broad factors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theory also called the ‘Theory of Primary Mental Abilities.’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pointed out that there were Seven Primary Mental Abilities and later on added two more.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40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146" y="249382"/>
            <a:ext cx="10917382" cy="6373091"/>
          </a:xfrm>
        </p:spPr>
        <p:txBody>
          <a:bodyPr/>
          <a:lstStyle/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294909" y="2133340"/>
            <a:ext cx="3654140" cy="1881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5022272" y="2435730"/>
            <a:ext cx="22236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Primary Ability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079673" y="439751"/>
            <a:ext cx="2660071" cy="15032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 F</a:t>
            </a:r>
            <a:r>
              <a:rPr lang="en-I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luency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8530933" y="2133340"/>
            <a:ext cx="2552711" cy="14062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Perceptual speed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245177" y="4017817"/>
            <a:ext cx="2699914" cy="15101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Numerical Ability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955594" y="4429943"/>
            <a:ext cx="2705097" cy="15967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22072" y="280552"/>
            <a:ext cx="3200400" cy="1360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Verbal comprehension 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253836" y="1830852"/>
            <a:ext cx="2660074" cy="1625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Spatial visualization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67760" y="4015278"/>
            <a:ext cx="2628901" cy="1457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Reasoning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20291" y="6090124"/>
            <a:ext cx="6423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Fig: Group factory of intelligence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92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831274"/>
            <a:ext cx="10506797" cy="5417126"/>
          </a:xfrm>
        </p:spPr>
        <p:txBody>
          <a:bodyPr>
            <a:normAutofit/>
          </a:bodyPr>
          <a:lstStyle/>
          <a:p>
            <a:pPr algn="just"/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are: </a:t>
            </a:r>
          </a:p>
          <a:p>
            <a:pPr marL="0" indent="0" algn="ctr">
              <a:buNone/>
            </a:pPr>
            <a:r>
              <a:rPr lang="en-IN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4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Verbal </a:t>
            </a:r>
            <a:r>
              <a:rPr lang="en-I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comprehension </a:t>
            </a:r>
            <a:r>
              <a:rPr lang="en-IN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 (V)</a:t>
            </a:r>
          </a:p>
          <a:p>
            <a:pPr algn="just"/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involves a person’s ability to understand </a:t>
            </a: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utilise verbal ideas.</a:t>
            </a:r>
          </a:p>
          <a:p>
            <a:pPr algn="just"/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be assessed through</a:t>
            </a: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tests such as </a:t>
            </a: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vocabulary, jumble word 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reading comprehension.</a:t>
            </a:r>
          </a:p>
          <a:p>
            <a:pPr algn="just"/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64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5745"/>
            <a:ext cx="10515600" cy="55812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I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 </a:t>
            </a:r>
            <a:r>
              <a:rPr lang="en-I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fluency </a:t>
            </a:r>
            <a:r>
              <a:rPr lang="en-IN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 (W)</a:t>
            </a:r>
          </a:p>
          <a:p>
            <a:pPr algn="just"/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is involved in rapidly producing words, sentences, and other verbal material. </a:t>
            </a:r>
            <a:endParaRPr lang="en-IN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measured by tests such as one that requires the examinee to produce as many words as possible beginning with a particular letter in a short amount of </a:t>
            </a: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time.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29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5018"/>
            <a:ext cx="10515600" cy="5511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/>
              <a:t> 		</a:t>
            </a:r>
          </a:p>
          <a:p>
            <a:pPr marL="0" indent="0">
              <a:buNone/>
            </a:pPr>
            <a:r>
              <a:rPr lang="en-IN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IN" sz="4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IN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Perceptual </a:t>
            </a:r>
            <a:r>
              <a:rPr lang="en-IN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 </a:t>
            </a:r>
            <a:r>
              <a:rPr lang="en-IN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en-IN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(P)</a:t>
            </a:r>
          </a:p>
          <a:p>
            <a:endParaRPr lang="en-IN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I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is involved in proofreading and in rapid recognition of letters and numbers. </a:t>
            </a:r>
          </a:p>
        </p:txBody>
      </p:sp>
    </p:spTree>
    <p:extLst>
      <p:ext uri="{BB962C8B-B14F-4D97-AF65-F5344CB8AC3E}">
        <p14:creationId xmlns:p14="http://schemas.microsoft.com/office/powerpoint/2010/main" val="412235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4909"/>
            <a:ext cx="10515600" cy="56920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IN" sz="4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Numerical Ability (N</a:t>
            </a:r>
            <a:r>
              <a:rPr lang="en-IN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Ability 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numerical calculations 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rapidly and</a:t>
            </a:r>
          </a:p>
          <a:p>
            <a:pPr marL="0" indent="0">
              <a:buNone/>
            </a:pP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accurately</a:t>
            </a: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can be measured by checking the accuracy and speed of the person in solving various arithmetic problems.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60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8764"/>
            <a:ext cx="10515600" cy="56781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IN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IN" sz="4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IN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 Factor (M)</a:t>
            </a:r>
          </a:p>
          <a:p>
            <a:pPr algn="just"/>
            <a:endParaRPr lang="en-IN" sz="4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Involving 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</a:t>
            </a: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memorize quickly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means the ability to recall and associate previously learned items effectively or memorize quickly. </a:t>
            </a:r>
          </a:p>
        </p:txBody>
      </p:sp>
    </p:spTree>
    <p:extLst>
      <p:ext uri="{BB962C8B-B14F-4D97-AF65-F5344CB8AC3E}">
        <p14:creationId xmlns:p14="http://schemas.microsoft.com/office/powerpoint/2010/main" val="54810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marL="0" indent="0">
              <a:buNone/>
            </a:pPr>
            <a:r>
              <a:rPr lang="en-IN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IN" sz="4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IN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Reasoning (R)</a:t>
            </a:r>
          </a:p>
          <a:p>
            <a:pPr marL="0" indent="0">
              <a:buNone/>
            </a:pPr>
            <a:endParaRPr lang="en-IN" sz="4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be able to perceive and utilise abstract relationships.</a:t>
            </a:r>
          </a:p>
          <a:p>
            <a:pPr algn="just"/>
            <a:r>
              <a:rPr lang="e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be able to put together past experiences in the solution of new problems.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66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81891"/>
            <a:ext cx="10515600" cy="61375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4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IN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Spatial </a:t>
            </a:r>
            <a:r>
              <a:rPr lang="en-I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visualization </a:t>
            </a:r>
            <a:r>
              <a:rPr lang="en-IN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en-I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IN" sz="4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is involved in visualizing the geometric pattern such as shapes, rotations of objects, and how pieces of a puzzle fit together.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a test would be the presentation of a geometric form followed by several other geometric forms.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forms that follows the first is either the same rotated by some rigid transformation or the mirror image of the first form in rotation.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examinee has to indicate which of the forms at the right is a rotated version of the form at the left, rather than a mirror image.</a:t>
            </a:r>
          </a:p>
        </p:txBody>
      </p:sp>
    </p:spTree>
    <p:extLst>
      <p:ext uri="{BB962C8B-B14F-4D97-AF65-F5344CB8AC3E}">
        <p14:creationId xmlns:p14="http://schemas.microsoft.com/office/powerpoint/2010/main" val="298941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Guildford’s Structure of Intelligence (</a:t>
            </a:r>
            <a:r>
              <a:rPr lang="en-IN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SoI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Model)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theory was developed by J.P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Guilford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1966. </a:t>
            </a:r>
          </a:p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suggests that there are three basic parameters along which any intellectual activity takes place.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are: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Operations – the act of thinking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Contents – the terms in which we think, and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Products – the ideas we come up with. </a:t>
            </a:r>
          </a:p>
        </p:txBody>
      </p:sp>
    </p:spTree>
    <p:extLst>
      <p:ext uri="{BB962C8B-B14F-4D97-AF65-F5344CB8AC3E}">
        <p14:creationId xmlns:p14="http://schemas.microsoft.com/office/powerpoint/2010/main" val="310400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8" y="484909"/>
            <a:ext cx="10113818" cy="5971309"/>
          </a:xfrm>
        </p:spPr>
      </p:pic>
    </p:spTree>
    <p:extLst>
      <p:ext uri="{BB962C8B-B14F-4D97-AF65-F5344CB8AC3E}">
        <p14:creationId xmlns:p14="http://schemas.microsoft.com/office/powerpoint/2010/main" val="240445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5018"/>
            <a:ext cx="10515600" cy="551194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IN" dirty="0" smtClean="0"/>
              <a:t> </a:t>
            </a:r>
            <a:r>
              <a:rPr lang="en-I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Operations: </a:t>
            </a:r>
            <a:endParaRPr lang="en-IN" sz="4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of five major groups of intellectual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abilities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Cognition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It refers to discovery, rediscovery or recognition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Simply remembering what was once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known.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Divergent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Thinking: This is thinking in different directions, seeking and searching some variety and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novelty.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Convergent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Thinking: This type of thinking, by reasoning, results in useful solution to problems.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It is reaching decisions or making judgments about information</a:t>
            </a:r>
          </a:p>
        </p:txBody>
      </p:sp>
    </p:spTree>
    <p:extLst>
      <p:ext uri="{BB962C8B-B14F-4D97-AF65-F5344CB8AC3E}">
        <p14:creationId xmlns:p14="http://schemas.microsoft.com/office/powerpoint/2010/main" val="119124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dirty="0" smtClean="0"/>
              <a:t>				</a:t>
            </a:r>
            <a:r>
              <a:rPr lang="en-IN" sz="4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en-IN" sz="4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IN" sz="43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involves five factors: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Content: It is concrete material which is perceived through our senses, i.e. size, form, colour, etc.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Auditory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Content: It consists of language, speech, sounds, music and words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Symbolic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Content: It is composed of letters, digits, and other conventional signs.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Semantic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Content: It is in the forms of verbal meanings or ideas which we get from others. 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Behavioural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Content: It means social behaviour in society.</a:t>
            </a:r>
          </a:p>
        </p:txBody>
      </p:sp>
    </p:spTree>
    <p:extLst>
      <p:ext uri="{BB962C8B-B14F-4D97-AF65-F5344CB8AC3E}">
        <p14:creationId xmlns:p14="http://schemas.microsoft.com/office/powerpoint/2010/main" val="171079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318656"/>
            <a:ext cx="11166762" cy="63869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IN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Products</a:t>
            </a:r>
            <a:r>
              <a:rPr lang="en-I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IN" sz="4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involved-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Understanding the meaning of words, visual, auditory and symbolic units.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Classes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It means classification of words and ideas.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It implies discovering relations of words and ideas.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ability to structure objects in space and to structure symbolic elements and to formulate problems.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ability to look into the future lines of development or to suggest changes in the existing situations.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ability to utilize present information for future ends.</a:t>
            </a:r>
          </a:p>
        </p:txBody>
      </p:sp>
    </p:spTree>
    <p:extLst>
      <p:ext uri="{BB962C8B-B14F-4D97-AF65-F5344CB8AC3E}">
        <p14:creationId xmlns:p14="http://schemas.microsoft.com/office/powerpoint/2010/main" val="159276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51230"/>
          </a:xfrm>
        </p:spPr>
        <p:txBody>
          <a:bodyPr/>
          <a:lstStyle/>
          <a:p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Educational Implications and relevance of </a:t>
            </a:r>
            <a:r>
              <a:rPr lang="en-I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Intellect </a:t>
            </a: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Theory: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708880"/>
            <a:ext cx="10896314" cy="4539520"/>
          </a:xfrm>
        </p:spPr>
        <p:txBody>
          <a:bodyPr>
            <a:normAutofit/>
          </a:bodyPr>
          <a:lstStyle/>
          <a:p>
            <a:pPr algn="just"/>
            <a:r>
              <a:rPr lang="en-IN" dirty="0" smtClean="0"/>
              <a:t>It provides knowledge about the specific ability of the students to guide them in right direction.</a:t>
            </a:r>
          </a:p>
          <a:p>
            <a:pPr algn="just"/>
            <a:r>
              <a:rPr lang="en-IN" dirty="0" smtClean="0"/>
              <a:t>It  </a:t>
            </a:r>
            <a:r>
              <a:rPr lang="en-IN" dirty="0"/>
              <a:t>is useful in finding out the reasons of the unsatisfactory performance of the students in spite of their adequate intelligence. </a:t>
            </a:r>
          </a:p>
          <a:p>
            <a:pPr algn="just"/>
            <a:r>
              <a:rPr lang="en-IN" dirty="0" smtClean="0"/>
              <a:t> </a:t>
            </a:r>
            <a:r>
              <a:rPr lang="en-IN" dirty="0"/>
              <a:t>This model points out that for understanding higher mental processes like thinking some drastic modifications could be needed in our curriculum or method of instruction</a:t>
            </a:r>
            <a:r>
              <a:rPr lang="en-IN" dirty="0" smtClean="0"/>
              <a:t>.</a:t>
            </a:r>
          </a:p>
          <a:p>
            <a:pPr algn="just"/>
            <a:r>
              <a:rPr lang="en-IN" dirty="0"/>
              <a:t>This model guides us to device enrichment programmes for the gifted children</a:t>
            </a:r>
            <a:r>
              <a:rPr lang="en-IN" dirty="0" smtClean="0"/>
              <a:t>.</a:t>
            </a:r>
          </a:p>
          <a:p>
            <a:pPr algn="just"/>
            <a:r>
              <a:rPr lang="en-IN" dirty="0" smtClean="0"/>
              <a:t>It  </a:t>
            </a:r>
            <a:r>
              <a:rPr lang="en-IN" dirty="0"/>
              <a:t>is very useful in constructing tests of various types for different age groups. </a:t>
            </a:r>
          </a:p>
          <a:p>
            <a:pPr algn="just"/>
            <a:r>
              <a:rPr lang="en-IN" dirty="0" smtClean="0"/>
              <a:t> </a:t>
            </a:r>
            <a:r>
              <a:rPr lang="en-IN" dirty="0"/>
              <a:t>This concept of Guildford will prove useful in our future research in the areas of learning, memory, problem-solving etc. </a:t>
            </a:r>
          </a:p>
          <a:p>
            <a:pPr algn="just"/>
            <a:r>
              <a:rPr lang="en-IN" dirty="0" smtClean="0"/>
              <a:t> </a:t>
            </a:r>
            <a:r>
              <a:rPr lang="en-IN" dirty="0"/>
              <a:t>It is very useful for vocational training.</a:t>
            </a:r>
          </a:p>
        </p:txBody>
      </p:sp>
    </p:spTree>
    <p:extLst>
      <p:ext uri="{BB962C8B-B14F-4D97-AF65-F5344CB8AC3E}">
        <p14:creationId xmlns:p14="http://schemas.microsoft.com/office/powerpoint/2010/main" val="21788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IN" sz="6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IN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7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492</TotalTime>
  <Words>962</Words>
  <Application>Microsoft Office PowerPoint</Application>
  <PresentationFormat>Widescreen</PresentationFormat>
  <Paragraphs>151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Century Gothic</vt:lpstr>
      <vt:lpstr>Times New Roman</vt:lpstr>
      <vt:lpstr>Wingdings</vt:lpstr>
      <vt:lpstr>Wingdings 3</vt:lpstr>
      <vt:lpstr>Ion</vt:lpstr>
      <vt:lpstr>Theories of Intelligence</vt:lpstr>
      <vt:lpstr>Monarchie Theory of Intelligence</vt:lpstr>
      <vt:lpstr>Cont…</vt:lpstr>
      <vt:lpstr>Spearman’s Two-Factor Theory:</vt:lpstr>
      <vt:lpstr>PowerPoint Presentation</vt:lpstr>
      <vt:lpstr>Characteristics of ‘G’ Factor  ( General mental ability)</vt:lpstr>
      <vt:lpstr>Characteristics of ‘S’ Factor ( Special mental ability)</vt:lpstr>
      <vt:lpstr>Educational Implications and relevance of Spearman’s Two –Factor Theory:</vt:lpstr>
      <vt:lpstr>Cont..</vt:lpstr>
      <vt:lpstr>Thurstone's Group Factor Theory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Guildford’s Structure of Intelligence (SoI Model)</vt:lpstr>
      <vt:lpstr>PowerPoint Presentation</vt:lpstr>
      <vt:lpstr>PowerPoint Presentation</vt:lpstr>
      <vt:lpstr>PowerPoint Presentation</vt:lpstr>
      <vt:lpstr>PowerPoint Presentation</vt:lpstr>
      <vt:lpstr>Educational Implications and relevance of Structure of Intellect Theory: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Monarchic theory</dc:title>
  <dc:creator>USER</dc:creator>
  <cp:lastModifiedBy>USER</cp:lastModifiedBy>
  <cp:revision>58</cp:revision>
  <dcterms:created xsi:type="dcterms:W3CDTF">2022-04-28T17:10:39Z</dcterms:created>
  <dcterms:modified xsi:type="dcterms:W3CDTF">2022-05-04T17:41:02Z</dcterms:modified>
</cp:coreProperties>
</file>